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57" r:id="rId4"/>
    <p:sldId id="260" r:id="rId5"/>
    <p:sldId id="265" r:id="rId6"/>
    <p:sldId id="261" r:id="rId7"/>
    <p:sldId id="266" r:id="rId8"/>
    <p:sldId id="263" r:id="rId9"/>
    <p:sldId id="262"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84"/>
    <a:srgbClr val="3D00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7386" autoAdjust="0"/>
  </p:normalViewPr>
  <p:slideViewPr>
    <p:cSldViewPr snapToGrid="0">
      <p:cViewPr varScale="1">
        <p:scale>
          <a:sx n="157" d="100"/>
          <a:sy n="157" d="100"/>
        </p:scale>
        <p:origin x="654" y="11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070020" y="1041400"/>
            <a:ext cx="6640287" cy="2387600"/>
          </a:xfrm>
        </p:spPr>
        <p:txBody>
          <a:bodyPr anchor="b">
            <a:normAutofit/>
          </a:bodyPr>
          <a:lstStyle>
            <a:lvl1pPr algn="ctr">
              <a:defRPr sz="5600"/>
            </a:lvl1pPr>
          </a:lstStyle>
          <a:p>
            <a:r>
              <a:rPr lang="es-ES"/>
              <a:t>Haga clic para modificar el estilo de título del patrón</a:t>
            </a:r>
            <a:endParaRPr lang="en-US"/>
          </a:p>
        </p:txBody>
      </p:sp>
      <p:sp>
        <p:nvSpPr>
          <p:cNvPr id="3" name="Subtitle 2"/>
          <p:cNvSpPr>
            <a:spLocks noGrp="1"/>
          </p:cNvSpPr>
          <p:nvPr>
            <p:ph type="subTitle" idx="1"/>
          </p:nvPr>
        </p:nvSpPr>
        <p:spPr>
          <a:xfrm>
            <a:off x="5070020" y="3521075"/>
            <a:ext cx="6640287" cy="1655762"/>
          </a:xfrm>
        </p:spPr>
        <p:txBody>
          <a:bodyPr>
            <a:normAutofit/>
          </a:bodyPr>
          <a:lstStyle>
            <a:lvl1pPr marL="0" indent="0" algn="ctr">
              <a:buNone/>
              <a:defRPr sz="23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a:p>
        </p:txBody>
      </p:sp>
      <p:sp>
        <p:nvSpPr>
          <p:cNvPr id="4" name="Date Placeholder 3"/>
          <p:cNvSpPr>
            <a:spLocks noGrp="1"/>
          </p:cNvSpPr>
          <p:nvPr>
            <p:ph type="dt" sz="half" idx="10"/>
          </p:nvPr>
        </p:nvSpPr>
        <p:spPr/>
        <p:txBody>
          <a:bodyPr/>
          <a:lstStyle/>
          <a:p>
            <a:fld id="{276D79ED-3FA7-4EF8-964B-EB8BCFAB02F8}" type="datetimeFigureOut">
              <a:rPr lang="en-US" smtClean="0"/>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724379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530673" y="417376"/>
            <a:ext cx="8623663" cy="1325563"/>
          </a:xfrm>
        </p:spPr>
        <p:txBody>
          <a:bodyPr/>
          <a:lstStyle/>
          <a:p>
            <a:r>
              <a:rPr lang="es-ES"/>
              <a:t>Haga clic para modificar el estilo de título del patrón</a:t>
            </a:r>
            <a:endParaRPr lang="en-US"/>
          </a:p>
        </p:txBody>
      </p:sp>
      <p:sp>
        <p:nvSpPr>
          <p:cNvPr id="3" name="Content Placeholder 2"/>
          <p:cNvSpPr>
            <a:spLocks noGrp="1"/>
          </p:cNvSpPr>
          <p:nvPr>
            <p:ph idx="1"/>
          </p:nvPr>
        </p:nvSpPr>
        <p:spPr>
          <a:xfrm>
            <a:off x="530673" y="1841862"/>
            <a:ext cx="8623663" cy="438735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a:xfrm>
            <a:off x="891539" y="6356349"/>
            <a:ext cx="1822807" cy="365125"/>
          </a:xfrm>
        </p:spPr>
        <p:txBody>
          <a:bodyPr/>
          <a:lstStyle/>
          <a:p>
            <a:fld id="{276D79ED-3FA7-4EF8-964B-EB8BCFAB02F8}" type="datetimeFigureOut">
              <a:rPr lang="en-US" smtClean="0"/>
              <a:t>5/22/2024</a:t>
            </a:fld>
            <a:endParaRPr lang="en-US"/>
          </a:p>
        </p:txBody>
      </p:sp>
      <p:sp>
        <p:nvSpPr>
          <p:cNvPr id="5" name="Footer Placeholder 4"/>
          <p:cNvSpPr>
            <a:spLocks noGrp="1"/>
          </p:cNvSpPr>
          <p:nvPr>
            <p:ph type="ftr" sz="quarter" idx="11"/>
          </p:nvPr>
        </p:nvSpPr>
        <p:spPr>
          <a:xfrm>
            <a:off x="3344629" y="6356349"/>
            <a:ext cx="3275511" cy="365125"/>
          </a:xfrm>
        </p:spPr>
        <p:txBody>
          <a:bodyPr/>
          <a:lstStyle/>
          <a:p>
            <a:endParaRPr lang="en-US"/>
          </a:p>
        </p:txBody>
      </p:sp>
      <p:sp>
        <p:nvSpPr>
          <p:cNvPr id="6" name="Slide Number Placeholder 5"/>
          <p:cNvSpPr>
            <a:spLocks noGrp="1"/>
          </p:cNvSpPr>
          <p:nvPr>
            <p:ph type="sldNum" sz="quarter" idx="12"/>
          </p:nvPr>
        </p:nvSpPr>
        <p:spPr>
          <a:xfrm>
            <a:off x="7250423" y="6356350"/>
            <a:ext cx="1584967" cy="365125"/>
          </a:xfrm>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975256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2093" y="1683613"/>
            <a:ext cx="8251553" cy="2852737"/>
          </a:xfrm>
        </p:spPr>
        <p:txBody>
          <a:bodyPr anchor="b">
            <a:normAutofit/>
          </a:bodyPr>
          <a:lstStyle>
            <a:lvl1pPr algn="l">
              <a:defRPr sz="5400">
                <a:solidFill>
                  <a:srgbClr val="3D003C"/>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62093" y="4563338"/>
            <a:ext cx="8251553" cy="1500187"/>
          </a:xfrm>
        </p:spPr>
        <p:txBody>
          <a:bodyPr/>
          <a:lstStyle>
            <a:lvl1pPr marL="0" indent="0">
              <a:buNone/>
              <a:defRPr sz="2400">
                <a:solidFill>
                  <a:srgbClr val="3D003C"/>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519243" y="6356349"/>
            <a:ext cx="2183674" cy="365125"/>
          </a:xfrm>
        </p:spPr>
        <p:txBody>
          <a:bodyPr/>
          <a:lstStyle/>
          <a:p>
            <a:fld id="{276D79ED-3FA7-4EF8-964B-EB8BCFAB02F8}" type="datetimeFigureOut">
              <a:rPr lang="en-US" smtClean="0"/>
              <a:t>5/22/2024</a:t>
            </a:fld>
            <a:endParaRPr lang="en-US"/>
          </a:p>
        </p:txBody>
      </p:sp>
      <p:sp>
        <p:nvSpPr>
          <p:cNvPr id="5" name="Footer Placeholder 4"/>
          <p:cNvSpPr>
            <a:spLocks noGrp="1"/>
          </p:cNvSpPr>
          <p:nvPr>
            <p:ph type="ftr" sz="quarter" idx="11"/>
          </p:nvPr>
        </p:nvSpPr>
        <p:spPr>
          <a:xfrm>
            <a:off x="3333199" y="6356349"/>
            <a:ext cx="3275511" cy="365125"/>
          </a:xfrm>
        </p:spPr>
        <p:txBody>
          <a:bodyPr/>
          <a:lstStyle/>
          <a:p>
            <a:endParaRPr lang="en-US"/>
          </a:p>
        </p:txBody>
      </p:sp>
      <p:sp>
        <p:nvSpPr>
          <p:cNvPr id="6" name="Slide Number Placeholder 5"/>
          <p:cNvSpPr>
            <a:spLocks noGrp="1"/>
          </p:cNvSpPr>
          <p:nvPr>
            <p:ph type="sldNum" sz="quarter" idx="12"/>
          </p:nvPr>
        </p:nvSpPr>
        <p:spPr>
          <a:xfrm>
            <a:off x="7238993" y="6356350"/>
            <a:ext cx="1474653" cy="365125"/>
          </a:xfrm>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831346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404943" y="1873975"/>
            <a:ext cx="420624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730926" y="1873975"/>
            <a:ext cx="429768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276D79ED-3FA7-4EF8-964B-EB8BCFAB02F8}"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813249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404943" y="299811"/>
            <a:ext cx="8623663" cy="1325563"/>
          </a:xfrm>
        </p:spPr>
        <p:txBody>
          <a:bodyPr/>
          <a:lstStyle/>
          <a:p>
            <a:r>
              <a:rPr lang="es-ES"/>
              <a:t>Haga clic para modificar el estilo de título del patrón</a:t>
            </a:r>
            <a:endParaRPr lang="en-US"/>
          </a:p>
        </p:txBody>
      </p:sp>
      <p:sp>
        <p:nvSpPr>
          <p:cNvPr id="3" name="Text Placeholder 2"/>
          <p:cNvSpPr>
            <a:spLocks noGrp="1"/>
          </p:cNvSpPr>
          <p:nvPr>
            <p:ph type="body" idx="1"/>
          </p:nvPr>
        </p:nvSpPr>
        <p:spPr>
          <a:xfrm>
            <a:off x="404940" y="1615849"/>
            <a:ext cx="43891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404941" y="2439761"/>
            <a:ext cx="438912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4911629" y="1615849"/>
            <a:ext cx="411697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911629" y="2439761"/>
            <a:ext cx="411697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t>5/22/2024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3140711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276D79ED-3FA7-4EF8-964B-EB8BCFAB02F8}" type="datetimeFigureOut">
              <a:rPr lang="en-US" smtClean="0"/>
              <a:t>5/22/2024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2761736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5/22/2024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293855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04943" y="465138"/>
            <a:ext cx="3099980" cy="1600200"/>
          </a:xfrm>
        </p:spPr>
        <p:txBody>
          <a:bodyPr anchor="ctr"/>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657594" y="465138"/>
            <a:ext cx="5371011"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404943" y="2065338"/>
            <a:ext cx="30999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76D79ED-3FA7-4EF8-964B-EB8BCFAB02F8}"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2884626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04944" y="483326"/>
            <a:ext cx="2677886" cy="1600200"/>
          </a:xfrm>
        </p:spPr>
        <p:txBody>
          <a:bodyPr anchor="ctr"/>
          <a:lstStyle>
            <a:lvl1pPr>
              <a:defRPr sz="3200"/>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3218899" y="483326"/>
            <a:ext cx="5809707"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404944" y="2083526"/>
            <a:ext cx="267788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76D79ED-3FA7-4EF8-964B-EB8BCFAB02F8}"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‹Nº›</a:t>
            </a:fld>
            <a:endParaRPr lang="en-US"/>
          </a:p>
        </p:txBody>
      </p:sp>
    </p:spTree>
    <p:extLst>
      <p:ext uri="{BB962C8B-B14F-4D97-AF65-F5344CB8AC3E}">
        <p14:creationId xmlns:p14="http://schemas.microsoft.com/office/powerpoint/2010/main" val="4110054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hyperlink" Target="http://www.prezentr.com/?utm_source=templates&amp;utm_medium=presentation&amp;utm_campaign=free_downloads_2020"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2093" y="417376"/>
            <a:ext cx="8623663"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462093" y="1841862"/>
            <a:ext cx="8623663" cy="438735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74369" y="6356349"/>
            <a:ext cx="1971397" cy="365125"/>
          </a:xfrm>
          <a:prstGeom prst="rect">
            <a:avLst/>
          </a:prstGeom>
        </p:spPr>
        <p:txBody>
          <a:bodyPr vert="horz" lIns="91440" tIns="45720" rIns="91440" bIns="45720" rtlCol="0" anchor="ctr"/>
          <a:lstStyle>
            <a:lvl1pPr algn="l">
              <a:defRPr sz="1200">
                <a:solidFill>
                  <a:srgbClr val="3D003C"/>
                </a:solidFill>
                <a:latin typeface="Open Sans" panose="020B0606030504020204" pitchFamily="34" charset="0"/>
                <a:ea typeface="Open Sans" panose="020B0606030504020204" pitchFamily="34" charset="0"/>
                <a:cs typeface="Open Sans" panose="020B0606030504020204" pitchFamily="34" charset="0"/>
              </a:defRPr>
            </a:lvl1pPr>
          </a:lstStyle>
          <a:p>
            <a:fld id="{276D79ED-3FA7-4EF8-964B-EB8BCFAB02F8}" type="datetimeFigureOut">
              <a:rPr lang="en-US" smtClean="0"/>
              <a:pPr/>
              <a:t>5/22/2024</a:t>
            </a:fld>
            <a:endParaRPr lang="en-US"/>
          </a:p>
        </p:txBody>
      </p:sp>
      <p:sp>
        <p:nvSpPr>
          <p:cNvPr id="5" name="Footer Placeholder 4"/>
          <p:cNvSpPr>
            <a:spLocks noGrp="1"/>
          </p:cNvSpPr>
          <p:nvPr>
            <p:ph type="ftr" sz="quarter" idx="3"/>
          </p:nvPr>
        </p:nvSpPr>
        <p:spPr>
          <a:xfrm>
            <a:off x="3276049" y="6356349"/>
            <a:ext cx="3275511" cy="365125"/>
          </a:xfrm>
          <a:prstGeom prst="rect">
            <a:avLst/>
          </a:prstGeom>
        </p:spPr>
        <p:txBody>
          <a:bodyPr vert="horz" lIns="91440" tIns="45720" rIns="91440" bIns="45720" rtlCol="0" anchor="ctr"/>
          <a:lstStyle>
            <a:lvl1pPr algn="ctr">
              <a:defRPr sz="1200">
                <a:solidFill>
                  <a:srgbClr val="3D003C"/>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p:cNvSpPr>
            <a:spLocks noGrp="1"/>
          </p:cNvSpPr>
          <p:nvPr>
            <p:ph type="sldNum" sz="quarter" idx="4"/>
          </p:nvPr>
        </p:nvSpPr>
        <p:spPr>
          <a:xfrm>
            <a:off x="7181843" y="6356350"/>
            <a:ext cx="780471" cy="365125"/>
          </a:xfrm>
          <a:prstGeom prst="rect">
            <a:avLst/>
          </a:prstGeom>
        </p:spPr>
        <p:txBody>
          <a:bodyPr vert="horz" lIns="91440" tIns="45720" rIns="91440" bIns="45720" rtlCol="0" anchor="ctr"/>
          <a:lstStyle>
            <a:lvl1pPr algn="r">
              <a:defRPr sz="1200">
                <a:solidFill>
                  <a:srgbClr val="3D003C"/>
                </a:solidFill>
                <a:latin typeface="Open Sans" panose="020B0606030504020204" pitchFamily="34" charset="0"/>
                <a:ea typeface="Open Sans" panose="020B0606030504020204" pitchFamily="34" charset="0"/>
                <a:cs typeface="Open Sans" panose="020B0606030504020204" pitchFamily="34" charset="0"/>
              </a:defRPr>
            </a:lvl1pPr>
          </a:lstStyle>
          <a:p>
            <a:fld id="{C6F12CB2-7F2C-47B9-AE70-22A94B49F233}" type="slidenum">
              <a:rPr lang="en-US" smtClean="0"/>
              <a:pPr/>
              <a:t>‹Nº›</a:t>
            </a:fld>
            <a:endParaRPr lang="en-US"/>
          </a:p>
        </p:txBody>
      </p:sp>
      <p:pic>
        <p:nvPicPr>
          <p:cNvPr id="11" name="Picture 10"/>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rot="16200000">
            <a:off x="-610475" y="4914981"/>
            <a:ext cx="896556" cy="324395"/>
          </a:xfrm>
          <a:prstGeom prst="rect">
            <a:avLst/>
          </a:prstGeom>
        </p:spPr>
      </p:pic>
      <p:sp>
        <p:nvSpPr>
          <p:cNvPr id="12" name="TextBox 11"/>
          <p:cNvSpPr txBox="1"/>
          <p:nvPr userDrawn="1"/>
        </p:nvSpPr>
        <p:spPr>
          <a:xfrm rot="16200000">
            <a:off x="-2113768" y="2546065"/>
            <a:ext cx="3888671" cy="276999"/>
          </a:xfrm>
          <a:prstGeom prst="rect">
            <a:avLst/>
          </a:prstGeom>
          <a:noFill/>
        </p:spPr>
        <p:txBody>
          <a:bodyPr wrap="square" rtlCol="0" anchor="ctr">
            <a:spAutoFit/>
          </a:bodyPr>
          <a:lstStyle/>
          <a:p>
            <a:r>
              <a:rPr lang="bs-Latn-BA" sz="1200" dirty="0">
                <a:solidFill>
                  <a:schemeClr val="bg1">
                    <a:lumMod val="65000"/>
                  </a:schemeClr>
                </a:solidFill>
              </a:rPr>
              <a:t>Find</a:t>
            </a:r>
            <a:r>
              <a:rPr lang="bs-Latn-BA" sz="1200" baseline="0" dirty="0">
                <a:solidFill>
                  <a:schemeClr val="bg1">
                    <a:lumMod val="65000"/>
                  </a:schemeClr>
                </a:solidFill>
              </a:rPr>
              <a:t> m</a:t>
            </a:r>
            <a:r>
              <a:rPr lang="bs-Latn-BA" sz="1200" dirty="0">
                <a:solidFill>
                  <a:schemeClr val="bg1">
                    <a:lumMod val="65000"/>
                  </a:schemeClr>
                </a:solidFill>
              </a:rPr>
              <a:t>ore PowerPoint templates</a:t>
            </a:r>
            <a:r>
              <a:rPr lang="bs-Latn-BA" sz="1200" baseline="0" dirty="0">
                <a:solidFill>
                  <a:schemeClr val="bg1">
                    <a:lumMod val="65000"/>
                  </a:schemeClr>
                </a:solidFill>
              </a:rPr>
              <a:t> on </a:t>
            </a:r>
            <a:r>
              <a:rPr lang="bs-Latn-BA" sz="1200" b="1" baseline="0" dirty="0">
                <a:solidFill>
                  <a:schemeClr val="bg1">
                    <a:lumMod val="65000"/>
                  </a:schemeClr>
                </a:solidFill>
                <a:hlinkClick r:id="rId13"/>
              </a:rPr>
              <a:t>prezentr.com</a:t>
            </a:r>
            <a:r>
              <a:rPr lang="bs-Latn-BA" sz="1200" baseline="0" dirty="0">
                <a:solidFill>
                  <a:schemeClr val="bg1">
                    <a:lumMod val="65000"/>
                  </a:schemeClr>
                </a:solidFill>
              </a:rPr>
              <a:t>!</a:t>
            </a:r>
            <a:endParaRPr lang="en-US" sz="1200" dirty="0">
              <a:solidFill>
                <a:schemeClr val="bg1">
                  <a:lumMod val="65000"/>
                </a:schemeClr>
              </a:solidFill>
            </a:endParaRPr>
          </a:p>
        </p:txBody>
      </p:sp>
    </p:spTree>
    <p:extLst>
      <p:ext uri="{BB962C8B-B14F-4D97-AF65-F5344CB8AC3E}">
        <p14:creationId xmlns:p14="http://schemas.microsoft.com/office/powerpoint/2010/main" val="1297349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ctr" defTabSz="914400" rtl="0" eaLnBrk="1" latinLnBrk="0" hangingPunct="1">
        <a:lnSpc>
          <a:spcPct val="90000"/>
        </a:lnSpc>
        <a:spcBef>
          <a:spcPct val="0"/>
        </a:spcBef>
        <a:buNone/>
        <a:defRPr sz="4400" b="1" kern="1200">
          <a:solidFill>
            <a:srgbClr val="FF0084"/>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3D003C"/>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3D003C"/>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3D003C"/>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3D003C"/>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3D003C"/>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hlinkClick r:id="rId2"/>
            <a:extLst>
              <a:ext uri="{FF2B5EF4-FFF2-40B4-BE49-F238E27FC236}">
                <a16:creationId xmlns:a16="http://schemas.microsoft.com/office/drawing/2014/main" id="{690A4DCE-900A-874A-B628-D52BB5C182FC}"/>
              </a:ext>
            </a:extLst>
          </p:cNvPr>
          <p:cNvSpPr/>
          <p:nvPr/>
        </p:nvSpPr>
        <p:spPr>
          <a:xfrm>
            <a:off x="-1019884" y="6096"/>
            <a:ext cx="12864412" cy="69006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dirty="0"/>
          </a:p>
        </p:txBody>
      </p:sp>
      <p:sp>
        <p:nvSpPr>
          <p:cNvPr id="2" name="Title 1"/>
          <p:cNvSpPr>
            <a:spLocks noGrp="1"/>
          </p:cNvSpPr>
          <p:nvPr>
            <p:ph type="ctrTitle"/>
          </p:nvPr>
        </p:nvSpPr>
        <p:spPr/>
        <p:txBody>
          <a:bodyPr>
            <a:normAutofit fontScale="90000"/>
          </a:bodyPr>
          <a:lstStyle/>
          <a:p>
            <a:r>
              <a:rPr lang="en-US" dirty="0"/>
              <a:t>Premier league 2019-2020 Analysis</a:t>
            </a:r>
          </a:p>
        </p:txBody>
      </p:sp>
    </p:spTree>
    <p:extLst>
      <p:ext uri="{BB962C8B-B14F-4D97-AF65-F5344CB8AC3E}">
        <p14:creationId xmlns:p14="http://schemas.microsoft.com/office/powerpoint/2010/main" val="72092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187EAE-BA27-6A27-7719-5CC54CC18EDF}"/>
              </a:ext>
            </a:extLst>
          </p:cNvPr>
          <p:cNvSpPr>
            <a:spLocks noGrp="1"/>
          </p:cNvSpPr>
          <p:nvPr>
            <p:ph type="title"/>
          </p:nvPr>
        </p:nvSpPr>
        <p:spPr>
          <a:xfrm>
            <a:off x="530672" y="417376"/>
            <a:ext cx="8848105" cy="941867"/>
          </a:xfrm>
        </p:spPr>
        <p:txBody>
          <a:bodyPr>
            <a:normAutofit/>
          </a:bodyPr>
          <a:lstStyle/>
          <a:p>
            <a:r>
              <a:rPr lang="es-ES" dirty="0" err="1"/>
              <a:t>Conclusion</a:t>
            </a:r>
            <a:r>
              <a:rPr lang="es-ES" dirty="0"/>
              <a:t>                                                                  </a:t>
            </a:r>
          </a:p>
        </p:txBody>
      </p:sp>
      <p:sp>
        <p:nvSpPr>
          <p:cNvPr id="3" name="Marcador de contenido 2">
            <a:extLst>
              <a:ext uri="{FF2B5EF4-FFF2-40B4-BE49-F238E27FC236}">
                <a16:creationId xmlns:a16="http://schemas.microsoft.com/office/drawing/2014/main" id="{7BA5FD3D-F11D-01B5-AE47-9ABD60BAF66B}"/>
              </a:ext>
            </a:extLst>
          </p:cNvPr>
          <p:cNvSpPr>
            <a:spLocks noGrp="1"/>
          </p:cNvSpPr>
          <p:nvPr>
            <p:ph idx="1"/>
          </p:nvPr>
        </p:nvSpPr>
        <p:spPr>
          <a:xfrm>
            <a:off x="530673" y="1439562"/>
            <a:ext cx="9725435" cy="5418438"/>
          </a:xfrm>
        </p:spPr>
        <p:txBody>
          <a:bodyPr/>
          <a:lstStyle/>
          <a:p>
            <a:pPr marL="0" indent="0">
              <a:buNone/>
            </a:pPr>
            <a:r>
              <a:rPr lang="en-US" sz="3600" b="1" dirty="0">
                <a:solidFill>
                  <a:srgbClr val="0D0D0D"/>
                </a:solidFill>
                <a:highlight>
                  <a:srgbClr val="FFFFFF"/>
                </a:highlight>
                <a:latin typeface="Söhne"/>
              </a:rPr>
              <a:t>           THE IMPORTANCE OF DATA ANALYTICS</a:t>
            </a:r>
          </a:p>
          <a:p>
            <a:r>
              <a:rPr lang="en-US" b="0" i="0" dirty="0">
                <a:solidFill>
                  <a:srgbClr val="0D0D0D"/>
                </a:solidFill>
                <a:effectLst/>
                <a:highlight>
                  <a:srgbClr val="FFFFFF"/>
                </a:highlight>
                <a:latin typeface="Söhne"/>
              </a:rPr>
              <a:t>The impact of relationships on sports betting could greatly benefit from the utilization of advanced analytics. These tools can help us better understand betting behavior and market trends, leading to more accurate predictions and smarter decisions.</a:t>
            </a:r>
            <a:endParaRPr lang="en-US" dirty="0"/>
          </a:p>
          <a:p>
            <a:endParaRPr lang="en-US" dirty="0"/>
          </a:p>
          <a:p>
            <a:endParaRPr lang="en-US" dirty="0"/>
          </a:p>
          <a:p>
            <a:endParaRPr lang="en-US" dirty="0"/>
          </a:p>
          <a:p>
            <a:endParaRPr lang="en-US" dirty="0"/>
          </a:p>
          <a:p>
            <a:endParaRPr lang="en-US" dirty="0"/>
          </a:p>
          <a:p>
            <a:endParaRPr lang="en-US" dirty="0"/>
          </a:p>
          <a:p>
            <a:endParaRPr lang="es-ES" dirty="0"/>
          </a:p>
        </p:txBody>
      </p:sp>
      <p:pic>
        <p:nvPicPr>
          <p:cNvPr id="5" name="Imagen 4">
            <a:extLst>
              <a:ext uri="{FF2B5EF4-FFF2-40B4-BE49-F238E27FC236}">
                <a16:creationId xmlns:a16="http://schemas.microsoft.com/office/drawing/2014/main" id="{8222E882-E2A6-0238-66C5-3EC777614149}"/>
              </a:ext>
            </a:extLst>
          </p:cNvPr>
          <p:cNvPicPr>
            <a:picLocks noChangeAspect="1"/>
          </p:cNvPicPr>
          <p:nvPr/>
        </p:nvPicPr>
        <p:blipFill>
          <a:blip r:embed="rId2"/>
          <a:stretch>
            <a:fillRect/>
          </a:stretch>
        </p:blipFill>
        <p:spPr>
          <a:xfrm>
            <a:off x="2730843" y="4099977"/>
            <a:ext cx="4280029" cy="2458627"/>
          </a:xfrm>
          <a:prstGeom prst="rect">
            <a:avLst/>
          </a:prstGeom>
        </p:spPr>
      </p:pic>
    </p:spTree>
    <p:extLst>
      <p:ext uri="{BB962C8B-B14F-4D97-AF65-F5344CB8AC3E}">
        <p14:creationId xmlns:p14="http://schemas.microsoft.com/office/powerpoint/2010/main" val="3245435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31D56-A6AA-F43A-51E8-18529FCA09FF}"/>
              </a:ext>
            </a:extLst>
          </p:cNvPr>
          <p:cNvSpPr>
            <a:spLocks noGrp="1"/>
          </p:cNvSpPr>
          <p:nvPr>
            <p:ph type="title"/>
          </p:nvPr>
        </p:nvSpPr>
        <p:spPr/>
        <p:txBody>
          <a:bodyPr>
            <a:normAutofit fontScale="90000"/>
          </a:bodyPr>
          <a:lstStyle/>
          <a:p>
            <a:r>
              <a:rPr lang="es-ES" dirty="0" err="1"/>
              <a:t>Why</a:t>
            </a:r>
            <a:r>
              <a:rPr lang="es-ES" dirty="0"/>
              <a:t> Premier League 2019 2020?</a:t>
            </a:r>
            <a:br>
              <a:rPr lang="es-ES" dirty="0"/>
            </a:br>
            <a:endParaRPr lang="es-ES" dirty="0"/>
          </a:p>
        </p:txBody>
      </p:sp>
      <p:sp>
        <p:nvSpPr>
          <p:cNvPr id="3" name="Marcador de contenido 2">
            <a:extLst>
              <a:ext uri="{FF2B5EF4-FFF2-40B4-BE49-F238E27FC236}">
                <a16:creationId xmlns:a16="http://schemas.microsoft.com/office/drawing/2014/main" id="{78D9DCCE-7B24-FADF-BB56-3BD035DCCE47}"/>
              </a:ext>
            </a:extLst>
          </p:cNvPr>
          <p:cNvSpPr>
            <a:spLocks noGrp="1"/>
          </p:cNvSpPr>
          <p:nvPr>
            <p:ph idx="1"/>
          </p:nvPr>
        </p:nvSpPr>
        <p:spPr>
          <a:xfrm>
            <a:off x="530674" y="1377696"/>
            <a:ext cx="8860462" cy="5344380"/>
          </a:xfrm>
        </p:spPr>
        <p:txBody>
          <a:bodyPr/>
          <a:lstStyle/>
          <a:p>
            <a:pPr marL="0" indent="0">
              <a:buNone/>
            </a:pPr>
            <a:r>
              <a:rPr lang="en-US" b="0" i="0" dirty="0">
                <a:solidFill>
                  <a:srgbClr val="0D0D0D"/>
                </a:solidFill>
                <a:effectLst/>
                <a:highlight>
                  <a:srgbClr val="FFFFFF"/>
                </a:highlight>
                <a:latin typeface="Söhne"/>
              </a:rPr>
              <a:t>Liverpool has been the most recent team </a:t>
            </a:r>
            <a:r>
              <a:rPr lang="en-US" dirty="0">
                <a:solidFill>
                  <a:srgbClr val="0D0D0D"/>
                </a:solidFill>
                <a:highlight>
                  <a:srgbClr val="FFFFFF"/>
                </a:highlight>
                <a:latin typeface="Söhne"/>
              </a:rPr>
              <a:t>and the only one a part from man city </a:t>
            </a:r>
            <a:r>
              <a:rPr lang="en-US" b="0" i="0" dirty="0">
                <a:solidFill>
                  <a:srgbClr val="0D0D0D"/>
                </a:solidFill>
                <a:effectLst/>
                <a:highlight>
                  <a:srgbClr val="FFFFFF"/>
                </a:highlight>
                <a:latin typeface="Söhne"/>
              </a:rPr>
              <a:t>to win the league in the past seven years, and they secured this title after a 30-year wait. As a result, we may find surprising data regarding this season.</a:t>
            </a:r>
            <a:endParaRPr lang="en-US" dirty="0">
              <a:solidFill>
                <a:srgbClr val="0D0D0D"/>
              </a:solidFill>
              <a:highlight>
                <a:srgbClr val="FFFFFF"/>
              </a:highlight>
              <a:latin typeface="Söhne"/>
            </a:endParaRPr>
          </a:p>
          <a:p>
            <a:pPr marL="0" indent="0">
              <a:buNone/>
            </a:pPr>
            <a:endParaRPr lang="es-ES" dirty="0"/>
          </a:p>
        </p:txBody>
      </p:sp>
      <p:pic>
        <p:nvPicPr>
          <p:cNvPr id="4" name="Imagen 3">
            <a:extLst>
              <a:ext uri="{FF2B5EF4-FFF2-40B4-BE49-F238E27FC236}">
                <a16:creationId xmlns:a16="http://schemas.microsoft.com/office/drawing/2014/main" id="{42BE0515-8A14-94A3-C1C7-DBD8999D96AE}"/>
              </a:ext>
            </a:extLst>
          </p:cNvPr>
          <p:cNvPicPr>
            <a:picLocks noChangeAspect="1"/>
          </p:cNvPicPr>
          <p:nvPr/>
        </p:nvPicPr>
        <p:blipFill>
          <a:blip r:embed="rId2"/>
          <a:stretch>
            <a:fillRect/>
          </a:stretch>
        </p:blipFill>
        <p:spPr>
          <a:xfrm>
            <a:off x="2133600" y="3154645"/>
            <a:ext cx="5629704" cy="3166708"/>
          </a:xfrm>
          <a:prstGeom prst="rect">
            <a:avLst/>
          </a:prstGeom>
        </p:spPr>
      </p:pic>
    </p:spTree>
    <p:extLst>
      <p:ext uri="{BB962C8B-B14F-4D97-AF65-F5344CB8AC3E}">
        <p14:creationId xmlns:p14="http://schemas.microsoft.com/office/powerpoint/2010/main" val="813932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81" y="185728"/>
            <a:ext cx="8623663" cy="800861"/>
          </a:xfrm>
        </p:spPr>
        <p:txBody>
          <a:bodyPr/>
          <a:lstStyle/>
          <a:p>
            <a:r>
              <a:rPr lang="en-US" dirty="0"/>
              <a:t>Project overview</a:t>
            </a:r>
          </a:p>
        </p:txBody>
      </p:sp>
      <p:sp>
        <p:nvSpPr>
          <p:cNvPr id="3" name="Content Placeholder 2"/>
          <p:cNvSpPr>
            <a:spLocks noGrp="1"/>
          </p:cNvSpPr>
          <p:nvPr>
            <p:ph idx="1"/>
          </p:nvPr>
        </p:nvSpPr>
        <p:spPr>
          <a:xfrm>
            <a:off x="213681" y="1359408"/>
            <a:ext cx="9844719" cy="5596128"/>
          </a:xfrm>
        </p:spPr>
        <p:txBody>
          <a:bodyPr>
            <a:normAutofit lnSpcReduction="10000"/>
          </a:bodyPr>
          <a:lstStyle/>
          <a:p>
            <a:pPr marL="0" indent="0" algn="l">
              <a:buNone/>
            </a:pPr>
            <a:r>
              <a:rPr lang="en-US" sz="3200" b="1" i="0" dirty="0">
                <a:solidFill>
                  <a:srgbClr val="0D0D0D"/>
                </a:solidFill>
                <a:effectLst/>
                <a:highlight>
                  <a:srgbClr val="FFFFFF"/>
                </a:highlight>
                <a:latin typeface="Söhne"/>
              </a:rPr>
              <a:t>This project aim to analyze the performance of teams in the English Premier League during the 2019-2020 season and examine the betting statistics</a:t>
            </a:r>
            <a:r>
              <a:rPr lang="en-US" b="0" i="0" dirty="0">
                <a:solidFill>
                  <a:srgbClr val="0D0D0D"/>
                </a:solidFill>
                <a:effectLst/>
                <a:highlight>
                  <a:srgbClr val="FFFFFF"/>
                </a:highlight>
                <a:latin typeface="Söhne"/>
              </a:rPr>
              <a:t>.</a:t>
            </a:r>
            <a:endParaRPr lang="en-US" dirty="0">
              <a:solidFill>
                <a:srgbClr val="0D0D0D"/>
              </a:solidFill>
              <a:highlight>
                <a:srgbClr val="FFFFFF"/>
              </a:highlight>
              <a:latin typeface="Söhne"/>
            </a:endParaRPr>
          </a:p>
          <a:p>
            <a:pPr marL="0" indent="0" algn="l">
              <a:buNone/>
            </a:pPr>
            <a:endParaRPr lang="en-US" b="0" i="0" dirty="0">
              <a:solidFill>
                <a:srgbClr val="0D0D0D"/>
              </a:solidFill>
              <a:effectLst/>
              <a:highlight>
                <a:srgbClr val="FFFFFF"/>
              </a:highlight>
              <a:latin typeface="Söhne"/>
            </a:endParaRPr>
          </a:p>
          <a:p>
            <a:pPr marL="0" indent="0" algn="l">
              <a:buNone/>
            </a:pPr>
            <a:r>
              <a:rPr lang="en-US" b="1" i="0" dirty="0">
                <a:solidFill>
                  <a:srgbClr val="0D0D0D"/>
                </a:solidFill>
                <a:effectLst/>
                <a:highlight>
                  <a:srgbClr val="FFFFFF"/>
                </a:highlight>
                <a:latin typeface="Söhne"/>
              </a:rPr>
              <a:t>Data set :football-data.co.uk</a:t>
            </a:r>
            <a:endParaRPr lang="en-US" b="1" dirty="0">
              <a:solidFill>
                <a:srgbClr val="E02CB1"/>
              </a:solidFill>
            </a:endParaRPr>
          </a:p>
          <a:p>
            <a:endParaRPr lang="en-US" b="1" i="0" dirty="0">
              <a:solidFill>
                <a:srgbClr val="0D0D0D"/>
              </a:solidFill>
              <a:effectLst/>
              <a:highlight>
                <a:srgbClr val="FFFFFF"/>
              </a:highlight>
              <a:latin typeface="Söhne"/>
            </a:endParaRPr>
          </a:p>
          <a:p>
            <a:r>
              <a:rPr lang="en-US" b="1" i="0" dirty="0">
                <a:solidFill>
                  <a:srgbClr val="0D0D0D"/>
                </a:solidFill>
                <a:effectLst/>
                <a:highlight>
                  <a:srgbClr val="FFFFFF"/>
                </a:highlight>
                <a:latin typeface="Söhne"/>
              </a:rPr>
              <a:t>PROJECT OBJECTIVES: </a:t>
            </a:r>
            <a:r>
              <a:rPr lang="en-US" b="0" i="0" dirty="0">
                <a:solidFill>
                  <a:srgbClr val="0D0D0D"/>
                </a:solidFill>
                <a:effectLst/>
                <a:highlight>
                  <a:srgbClr val="FFFFFF"/>
                </a:highlight>
                <a:latin typeface="Söhne"/>
              </a:rPr>
              <a:t>We will go through uncover insights regarding team performance, betting trends, and unexpected outcomes.</a:t>
            </a:r>
            <a:endParaRPr lang="en-US" dirty="0">
              <a:solidFill>
                <a:srgbClr val="0D0D0D"/>
              </a:solidFill>
              <a:highlight>
                <a:srgbClr val="FFFFFF"/>
              </a:highlight>
              <a:latin typeface="Söhne"/>
            </a:endParaRPr>
          </a:p>
          <a:p>
            <a:endParaRPr lang="en-US" b="1" dirty="0">
              <a:solidFill>
                <a:srgbClr val="0D0D0D"/>
              </a:solidFill>
              <a:highlight>
                <a:srgbClr val="FFFFFF"/>
              </a:highlight>
              <a:latin typeface="Söhne"/>
            </a:endParaRPr>
          </a:p>
          <a:p>
            <a:r>
              <a:rPr lang="en-US" b="1" dirty="0">
                <a:solidFill>
                  <a:srgbClr val="0D0D0D"/>
                </a:solidFill>
                <a:highlight>
                  <a:srgbClr val="FFFFFF"/>
                </a:highlight>
                <a:latin typeface="Söhne"/>
              </a:rPr>
              <a:t>FINAL OBJECTIVE </a:t>
            </a:r>
            <a:r>
              <a:rPr lang="en-US" dirty="0">
                <a:solidFill>
                  <a:srgbClr val="0D0D0D"/>
                </a:solidFill>
                <a:highlight>
                  <a:srgbClr val="FFFFFF"/>
                </a:highlight>
                <a:latin typeface="Söhne"/>
              </a:rPr>
              <a:t>: THE FINAL OBJECTIVE WILL BE TO SEE RELATIONS BETWEEN PERFORMANCE AND BETTING Market Impact.</a:t>
            </a:r>
            <a:endParaRPr lang="en-US" dirty="0">
              <a:solidFill>
                <a:srgbClr val="E02CB1"/>
              </a:solidFill>
            </a:endParaRPr>
          </a:p>
        </p:txBody>
      </p:sp>
    </p:spTree>
    <p:extLst>
      <p:ext uri="{BB962C8B-B14F-4D97-AF65-F5344CB8AC3E}">
        <p14:creationId xmlns:p14="http://schemas.microsoft.com/office/powerpoint/2010/main" val="2059971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E39630-BF76-5B49-8753-7EF390F9B1C7}"/>
              </a:ext>
            </a:extLst>
          </p:cNvPr>
          <p:cNvSpPr>
            <a:spLocks noGrp="1"/>
          </p:cNvSpPr>
          <p:nvPr>
            <p:ph type="title"/>
          </p:nvPr>
        </p:nvSpPr>
        <p:spPr>
          <a:xfrm>
            <a:off x="530673" y="417376"/>
            <a:ext cx="8623663" cy="707089"/>
          </a:xfrm>
        </p:spPr>
        <p:txBody>
          <a:bodyPr/>
          <a:lstStyle/>
          <a:p>
            <a:r>
              <a:rPr lang="es-ES" dirty="0"/>
              <a:t>Performance</a:t>
            </a:r>
          </a:p>
        </p:txBody>
      </p:sp>
      <p:sp>
        <p:nvSpPr>
          <p:cNvPr id="3" name="Marcador de contenido 2">
            <a:extLst>
              <a:ext uri="{FF2B5EF4-FFF2-40B4-BE49-F238E27FC236}">
                <a16:creationId xmlns:a16="http://schemas.microsoft.com/office/drawing/2014/main" id="{36F0698F-DF44-BD00-8679-3F0BFAA9F519}"/>
              </a:ext>
            </a:extLst>
          </p:cNvPr>
          <p:cNvSpPr>
            <a:spLocks noGrp="1"/>
          </p:cNvSpPr>
          <p:nvPr>
            <p:ph idx="1"/>
          </p:nvPr>
        </p:nvSpPr>
        <p:spPr>
          <a:xfrm>
            <a:off x="530673" y="1359075"/>
            <a:ext cx="8767786" cy="5381536"/>
          </a:xfrm>
        </p:spPr>
        <p:txBody>
          <a:bodyPr>
            <a:normAutofit/>
          </a:bodyPr>
          <a:lstStyle/>
          <a:p>
            <a:r>
              <a:rPr lang="en-US" dirty="0">
                <a:solidFill>
                  <a:srgbClr val="0D0D0D"/>
                </a:solidFill>
                <a:highlight>
                  <a:srgbClr val="FFFFFF"/>
                </a:highlight>
                <a:latin typeface="Söhne"/>
              </a:rPr>
              <a:t>During the 2019-2020 Premier League season, the top 3 teams Liverpool, Manchester City and Man United showcased remarkable performances, though their campaigns had different narratives.</a:t>
            </a:r>
          </a:p>
          <a:p>
            <a:r>
              <a:rPr lang="en-US" b="1" dirty="0">
                <a:solidFill>
                  <a:srgbClr val="0D0D0D"/>
                </a:solidFill>
                <a:highlight>
                  <a:srgbClr val="FFFFFF"/>
                </a:highlight>
                <a:latin typeface="Söhne"/>
              </a:rPr>
              <a:t>The total of 99-points total for Liverpool was an unexpected statistic before the season began</a:t>
            </a:r>
          </a:p>
        </p:txBody>
      </p:sp>
      <p:pic>
        <p:nvPicPr>
          <p:cNvPr id="5" name="Imagen 4">
            <a:extLst>
              <a:ext uri="{FF2B5EF4-FFF2-40B4-BE49-F238E27FC236}">
                <a16:creationId xmlns:a16="http://schemas.microsoft.com/office/drawing/2014/main" id="{7CAC724A-E9B2-427B-B676-C6CD8A6C1622}"/>
              </a:ext>
            </a:extLst>
          </p:cNvPr>
          <p:cNvPicPr>
            <a:picLocks noChangeAspect="1"/>
          </p:cNvPicPr>
          <p:nvPr/>
        </p:nvPicPr>
        <p:blipFill>
          <a:blip r:embed="rId2"/>
          <a:stretch>
            <a:fillRect/>
          </a:stretch>
        </p:blipFill>
        <p:spPr>
          <a:xfrm>
            <a:off x="2272369" y="4229284"/>
            <a:ext cx="4971244" cy="2337025"/>
          </a:xfrm>
          <a:prstGeom prst="rect">
            <a:avLst/>
          </a:prstGeom>
        </p:spPr>
      </p:pic>
    </p:spTree>
    <p:extLst>
      <p:ext uri="{BB962C8B-B14F-4D97-AF65-F5344CB8AC3E}">
        <p14:creationId xmlns:p14="http://schemas.microsoft.com/office/powerpoint/2010/main" val="2956826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45CE55-D178-F7EC-D2BE-5829F7BABFA9}"/>
              </a:ext>
            </a:extLst>
          </p:cNvPr>
          <p:cNvSpPr>
            <a:spLocks noGrp="1"/>
          </p:cNvSpPr>
          <p:nvPr>
            <p:ph type="title"/>
          </p:nvPr>
        </p:nvSpPr>
        <p:spPr/>
        <p:txBody>
          <a:bodyPr/>
          <a:lstStyle/>
          <a:p>
            <a:r>
              <a:rPr lang="es-ES" dirty="0" err="1"/>
              <a:t>Betting</a:t>
            </a:r>
            <a:r>
              <a:rPr lang="es-ES" dirty="0"/>
              <a:t> </a:t>
            </a:r>
            <a:r>
              <a:rPr lang="es-ES" dirty="0" err="1"/>
              <a:t>Odds</a:t>
            </a:r>
            <a:r>
              <a:rPr lang="es-ES" dirty="0"/>
              <a:t> </a:t>
            </a:r>
          </a:p>
        </p:txBody>
      </p:sp>
      <p:sp>
        <p:nvSpPr>
          <p:cNvPr id="3" name="Marcador de contenido 2">
            <a:extLst>
              <a:ext uri="{FF2B5EF4-FFF2-40B4-BE49-F238E27FC236}">
                <a16:creationId xmlns:a16="http://schemas.microsoft.com/office/drawing/2014/main" id="{EB5C92B1-F056-AD2F-6472-E10F230E8D76}"/>
              </a:ext>
            </a:extLst>
          </p:cNvPr>
          <p:cNvSpPr>
            <a:spLocks noGrp="1"/>
          </p:cNvSpPr>
          <p:nvPr>
            <p:ph idx="1"/>
          </p:nvPr>
        </p:nvSpPr>
        <p:spPr>
          <a:xfrm>
            <a:off x="171701" y="1403789"/>
            <a:ext cx="5430549" cy="4598762"/>
          </a:xfrm>
        </p:spPr>
        <p:txBody>
          <a:bodyPr>
            <a:normAutofit/>
          </a:bodyPr>
          <a:lstStyle/>
          <a:p>
            <a:pPr marL="0" indent="0" algn="l">
              <a:buNone/>
            </a:pPr>
            <a:endParaRPr lang="en-US" b="1" i="0" dirty="0">
              <a:solidFill>
                <a:srgbClr val="0D0D0D"/>
              </a:solidFill>
              <a:effectLst/>
              <a:highlight>
                <a:srgbClr val="FFFFFF"/>
              </a:highlight>
              <a:latin typeface="ui-sans-serif"/>
            </a:endParaRPr>
          </a:p>
          <a:p>
            <a:pPr algn="l">
              <a:buFont typeface="Arial" panose="020B0604020202020204" pitchFamily="34" charset="0"/>
              <a:buChar char="•"/>
            </a:pPr>
            <a:r>
              <a:rPr lang="en-US" b="1" i="0" dirty="0">
                <a:solidFill>
                  <a:srgbClr val="0D0D0D"/>
                </a:solidFill>
                <a:effectLst/>
                <a:highlight>
                  <a:srgbClr val="FFFFFF"/>
                </a:highlight>
                <a:latin typeface="ui-sans-serif"/>
              </a:rPr>
              <a:t>Pre-Season Odds</a:t>
            </a:r>
            <a:r>
              <a:rPr lang="en-US" b="0" i="0" dirty="0">
                <a:solidFill>
                  <a:srgbClr val="0D0D0D"/>
                </a:solidFill>
                <a:effectLst/>
                <a:highlight>
                  <a:srgbClr val="FFFFFF"/>
                </a:highlight>
                <a:latin typeface="ui-sans-serif"/>
              </a:rPr>
              <a:t>: Before the season began, Manchester City were favorites to win the Premier League, with odds around </a:t>
            </a:r>
            <a:r>
              <a:rPr lang="en-US" sz="3200" b="1" i="0" dirty="0">
                <a:solidFill>
                  <a:srgbClr val="0D0D0D"/>
                </a:solidFill>
                <a:effectLst/>
                <a:highlight>
                  <a:srgbClr val="FFFFFF"/>
                </a:highlight>
                <a:latin typeface="ui-sans-serif"/>
              </a:rPr>
              <a:t>4/6</a:t>
            </a:r>
            <a:r>
              <a:rPr lang="en-US" b="0" i="0" dirty="0">
                <a:solidFill>
                  <a:srgbClr val="0D0D0D"/>
                </a:solidFill>
                <a:effectLst/>
                <a:highlight>
                  <a:srgbClr val="FFFFFF"/>
                </a:highlight>
                <a:latin typeface="ui-sans-serif"/>
              </a:rPr>
              <a:t>. Liverpool were considered strong contenders, with odds around </a:t>
            </a:r>
            <a:r>
              <a:rPr lang="en-US" sz="3200" b="1" i="0" dirty="0">
                <a:solidFill>
                  <a:srgbClr val="0D0D0D"/>
                </a:solidFill>
                <a:effectLst/>
                <a:highlight>
                  <a:srgbClr val="FFFFFF"/>
                </a:highlight>
                <a:latin typeface="ui-sans-serif"/>
              </a:rPr>
              <a:t>5/2</a:t>
            </a:r>
            <a:r>
              <a:rPr lang="en-US" b="0" i="0" dirty="0">
                <a:solidFill>
                  <a:srgbClr val="0D0D0D"/>
                </a:solidFill>
                <a:effectLst/>
                <a:highlight>
                  <a:srgbClr val="FFFFFF"/>
                </a:highlight>
                <a:latin typeface="ui-sans-serif"/>
              </a:rPr>
              <a:t>. Despite the low odds, they revealed an unexpected winner.</a:t>
            </a:r>
          </a:p>
        </p:txBody>
      </p:sp>
      <p:pic>
        <p:nvPicPr>
          <p:cNvPr id="4" name="Imagen 3">
            <a:extLst>
              <a:ext uri="{FF2B5EF4-FFF2-40B4-BE49-F238E27FC236}">
                <a16:creationId xmlns:a16="http://schemas.microsoft.com/office/drawing/2014/main" id="{72A17D72-D1F6-02E2-89FA-7B5A783F2F43}"/>
              </a:ext>
            </a:extLst>
          </p:cNvPr>
          <p:cNvPicPr>
            <a:picLocks noChangeAspect="1"/>
          </p:cNvPicPr>
          <p:nvPr/>
        </p:nvPicPr>
        <p:blipFill>
          <a:blip r:embed="rId2"/>
          <a:stretch>
            <a:fillRect/>
          </a:stretch>
        </p:blipFill>
        <p:spPr>
          <a:xfrm>
            <a:off x="6095999" y="1801638"/>
            <a:ext cx="3062707" cy="820874"/>
          </a:xfrm>
          <a:prstGeom prst="rect">
            <a:avLst/>
          </a:prstGeom>
        </p:spPr>
      </p:pic>
      <p:pic>
        <p:nvPicPr>
          <p:cNvPr id="6" name="Imagen 5">
            <a:extLst>
              <a:ext uri="{FF2B5EF4-FFF2-40B4-BE49-F238E27FC236}">
                <a16:creationId xmlns:a16="http://schemas.microsoft.com/office/drawing/2014/main" id="{E2D5A14F-6CCD-E05C-36C0-EF4E918D515A}"/>
              </a:ext>
            </a:extLst>
          </p:cNvPr>
          <p:cNvPicPr>
            <a:picLocks noChangeAspect="1"/>
          </p:cNvPicPr>
          <p:nvPr/>
        </p:nvPicPr>
        <p:blipFill>
          <a:blip r:embed="rId3"/>
          <a:stretch>
            <a:fillRect/>
          </a:stretch>
        </p:blipFill>
        <p:spPr>
          <a:xfrm>
            <a:off x="6095999" y="2969270"/>
            <a:ext cx="3148060" cy="824219"/>
          </a:xfrm>
          <a:prstGeom prst="rect">
            <a:avLst/>
          </a:prstGeom>
        </p:spPr>
      </p:pic>
      <p:pic>
        <p:nvPicPr>
          <p:cNvPr id="8" name="Imagen 7">
            <a:extLst>
              <a:ext uri="{FF2B5EF4-FFF2-40B4-BE49-F238E27FC236}">
                <a16:creationId xmlns:a16="http://schemas.microsoft.com/office/drawing/2014/main" id="{7FA80905-B71D-14C9-6414-8333E0227B12}"/>
              </a:ext>
            </a:extLst>
          </p:cNvPr>
          <p:cNvPicPr>
            <a:picLocks noChangeAspect="1"/>
          </p:cNvPicPr>
          <p:nvPr/>
        </p:nvPicPr>
        <p:blipFill>
          <a:blip r:embed="rId4"/>
          <a:stretch>
            <a:fillRect/>
          </a:stretch>
        </p:blipFill>
        <p:spPr>
          <a:xfrm>
            <a:off x="6110159" y="4307305"/>
            <a:ext cx="3164381" cy="966266"/>
          </a:xfrm>
          <a:prstGeom prst="rect">
            <a:avLst/>
          </a:prstGeom>
        </p:spPr>
      </p:pic>
    </p:spTree>
    <p:extLst>
      <p:ext uri="{BB962C8B-B14F-4D97-AF65-F5344CB8AC3E}">
        <p14:creationId xmlns:p14="http://schemas.microsoft.com/office/powerpoint/2010/main" val="2827042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F5BF92-D2C1-902A-1A80-32063CA2B3AF}"/>
              </a:ext>
            </a:extLst>
          </p:cNvPr>
          <p:cNvSpPr>
            <a:spLocks noGrp="1"/>
          </p:cNvSpPr>
          <p:nvPr>
            <p:ph type="title"/>
          </p:nvPr>
        </p:nvSpPr>
        <p:spPr>
          <a:xfrm>
            <a:off x="530673" y="417377"/>
            <a:ext cx="8623663" cy="750338"/>
          </a:xfrm>
        </p:spPr>
        <p:txBody>
          <a:bodyPr/>
          <a:lstStyle/>
          <a:p>
            <a:r>
              <a:rPr lang="es-ES" dirty="0"/>
              <a:t>Long Shot</a:t>
            </a:r>
          </a:p>
        </p:txBody>
      </p:sp>
      <p:sp>
        <p:nvSpPr>
          <p:cNvPr id="20" name="Marcador de contenido 19">
            <a:extLst>
              <a:ext uri="{FF2B5EF4-FFF2-40B4-BE49-F238E27FC236}">
                <a16:creationId xmlns:a16="http://schemas.microsoft.com/office/drawing/2014/main" id="{5F85FAEF-A95A-FED7-B9D4-AD4263AEC3E7}"/>
              </a:ext>
            </a:extLst>
          </p:cNvPr>
          <p:cNvSpPr>
            <a:spLocks noGrp="1"/>
          </p:cNvSpPr>
          <p:nvPr>
            <p:ph idx="1"/>
          </p:nvPr>
        </p:nvSpPr>
        <p:spPr>
          <a:xfrm>
            <a:off x="431819" y="1248034"/>
            <a:ext cx="9496835" cy="1674341"/>
          </a:xfrm>
        </p:spPr>
        <p:txBody>
          <a:bodyPr/>
          <a:lstStyle/>
          <a:p>
            <a:r>
              <a:rPr lang="en-US" dirty="0"/>
              <a:t>The term “Long shot” refers to a team, player, or outcome that is considered unlikely to occur.. Terms like "minor upset," "underdog," and "Cinderella story" describe various betting scenarios.                       </a:t>
            </a:r>
            <a:endParaRPr lang="es-ES" dirty="0"/>
          </a:p>
        </p:txBody>
      </p:sp>
      <p:pic>
        <p:nvPicPr>
          <p:cNvPr id="1032" name="Picture 8">
            <a:extLst>
              <a:ext uri="{FF2B5EF4-FFF2-40B4-BE49-F238E27FC236}">
                <a16:creationId xmlns:a16="http://schemas.microsoft.com/office/drawing/2014/main" id="{E2D3D539-44C6-C244-6036-1F6A34F7874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85437" y="3108862"/>
            <a:ext cx="3968026" cy="2646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147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F5BF92-D2C1-902A-1A80-32063CA2B3AF}"/>
              </a:ext>
            </a:extLst>
          </p:cNvPr>
          <p:cNvSpPr>
            <a:spLocks noGrp="1"/>
          </p:cNvSpPr>
          <p:nvPr>
            <p:ph type="title"/>
          </p:nvPr>
        </p:nvSpPr>
        <p:spPr>
          <a:xfrm>
            <a:off x="200928" y="143141"/>
            <a:ext cx="8514256" cy="777440"/>
          </a:xfrm>
        </p:spPr>
        <p:txBody>
          <a:bodyPr>
            <a:normAutofit/>
          </a:bodyPr>
          <a:lstStyle/>
          <a:p>
            <a:r>
              <a:rPr lang="es-ES" dirty="0" err="1"/>
              <a:t>Minor</a:t>
            </a:r>
            <a:r>
              <a:rPr lang="es-ES" dirty="0"/>
              <a:t> </a:t>
            </a:r>
            <a:r>
              <a:rPr lang="es-ES" dirty="0" err="1"/>
              <a:t>Upset</a:t>
            </a:r>
            <a:r>
              <a:rPr lang="es-ES" dirty="0"/>
              <a:t> </a:t>
            </a:r>
            <a:r>
              <a:rPr lang="es-ES" dirty="0" err="1"/>
              <a:t>Team</a:t>
            </a:r>
            <a:endParaRPr lang="es-ES" dirty="0"/>
          </a:p>
        </p:txBody>
      </p:sp>
      <p:sp>
        <p:nvSpPr>
          <p:cNvPr id="3" name="Marcador de contenido 2">
            <a:extLst>
              <a:ext uri="{FF2B5EF4-FFF2-40B4-BE49-F238E27FC236}">
                <a16:creationId xmlns:a16="http://schemas.microsoft.com/office/drawing/2014/main" id="{98A8B423-1699-9FA8-17E1-904D4CD2BA6C}"/>
              </a:ext>
            </a:extLst>
          </p:cNvPr>
          <p:cNvSpPr>
            <a:spLocks noGrp="1"/>
          </p:cNvSpPr>
          <p:nvPr>
            <p:ph idx="1"/>
          </p:nvPr>
        </p:nvSpPr>
        <p:spPr>
          <a:xfrm>
            <a:off x="369790" y="1022768"/>
            <a:ext cx="7540973" cy="2556629"/>
          </a:xfrm>
        </p:spPr>
        <p:txBody>
          <a:bodyPr>
            <a:normAutofit/>
          </a:bodyPr>
          <a:lstStyle/>
          <a:p>
            <a:r>
              <a:rPr lang="en-US" b="0" i="0" dirty="0">
                <a:solidFill>
                  <a:srgbClr val="0D0D0D"/>
                </a:solidFill>
                <a:effectLst/>
                <a:highlight>
                  <a:srgbClr val="FFFFFF"/>
                </a:highlight>
                <a:latin typeface="Söhne"/>
              </a:rPr>
              <a:t>One of the minor upsets in the Premier League season 2019-2020 was Wolverhampton who continued to establish themselves as a strong team in the league</a:t>
            </a:r>
            <a:r>
              <a:rPr lang="en-US" dirty="0">
                <a:solidFill>
                  <a:srgbClr val="0D0D0D"/>
                </a:solidFill>
                <a:highlight>
                  <a:srgbClr val="FFFFFF"/>
                </a:highlight>
                <a:latin typeface="Söhne"/>
              </a:rPr>
              <a:t> </a:t>
            </a:r>
            <a:r>
              <a:rPr lang="en-US" b="0" i="0" dirty="0">
                <a:solidFill>
                  <a:srgbClr val="0D0D0D"/>
                </a:solidFill>
                <a:effectLst/>
                <a:highlight>
                  <a:srgbClr val="FFFFFF"/>
                </a:highlight>
                <a:latin typeface="Söhne"/>
              </a:rPr>
              <a:t>their odds for finishing in the top half of the table were around 10/1 or 12/1. Team ended the season 7</a:t>
            </a:r>
            <a:r>
              <a:rPr lang="en-US" b="0" i="0" baseline="30000" dirty="0">
                <a:solidFill>
                  <a:srgbClr val="0D0D0D"/>
                </a:solidFill>
                <a:effectLst/>
                <a:highlight>
                  <a:srgbClr val="FFFFFF"/>
                </a:highlight>
                <a:latin typeface="Söhne"/>
              </a:rPr>
              <a:t>th</a:t>
            </a:r>
            <a:r>
              <a:rPr lang="en-US" b="0" i="0" dirty="0">
                <a:solidFill>
                  <a:srgbClr val="0D0D0D"/>
                </a:solidFill>
                <a:effectLst/>
                <a:highlight>
                  <a:srgbClr val="FFFFFF"/>
                </a:highlight>
                <a:latin typeface="Söhne"/>
              </a:rPr>
              <a:t> position.</a:t>
            </a:r>
          </a:p>
          <a:p>
            <a:endParaRPr lang="en-US" b="0" i="0" dirty="0">
              <a:solidFill>
                <a:srgbClr val="0D0D0D"/>
              </a:solidFill>
              <a:effectLst/>
              <a:highlight>
                <a:srgbClr val="FFFFFF"/>
              </a:highlight>
              <a:latin typeface="Söhne"/>
            </a:endParaRPr>
          </a:p>
        </p:txBody>
      </p:sp>
      <p:pic>
        <p:nvPicPr>
          <p:cNvPr id="4" name="Imagen 3">
            <a:extLst>
              <a:ext uri="{FF2B5EF4-FFF2-40B4-BE49-F238E27FC236}">
                <a16:creationId xmlns:a16="http://schemas.microsoft.com/office/drawing/2014/main" id="{D2BC929D-D129-C26A-5B01-FA8F9699E767}"/>
              </a:ext>
            </a:extLst>
          </p:cNvPr>
          <p:cNvPicPr>
            <a:picLocks noChangeAspect="1"/>
          </p:cNvPicPr>
          <p:nvPr/>
        </p:nvPicPr>
        <p:blipFill>
          <a:blip r:embed="rId2"/>
          <a:stretch>
            <a:fillRect/>
          </a:stretch>
        </p:blipFill>
        <p:spPr>
          <a:xfrm>
            <a:off x="8032055" y="361793"/>
            <a:ext cx="1809902" cy="3217604"/>
          </a:xfrm>
          <a:prstGeom prst="rect">
            <a:avLst/>
          </a:prstGeom>
        </p:spPr>
      </p:pic>
      <p:pic>
        <p:nvPicPr>
          <p:cNvPr id="3074" name="Picture 2">
            <a:extLst>
              <a:ext uri="{FF2B5EF4-FFF2-40B4-BE49-F238E27FC236}">
                <a16:creationId xmlns:a16="http://schemas.microsoft.com/office/drawing/2014/main" id="{76995817-E750-81E5-06E7-5917326C80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1050" y="3429000"/>
            <a:ext cx="6212305" cy="3070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2589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4A8D72-C775-2003-59DE-DC96D0C3862B}"/>
              </a:ext>
            </a:extLst>
          </p:cNvPr>
          <p:cNvSpPr>
            <a:spLocks noGrp="1"/>
          </p:cNvSpPr>
          <p:nvPr>
            <p:ph type="title"/>
          </p:nvPr>
        </p:nvSpPr>
        <p:spPr/>
        <p:txBody>
          <a:bodyPr>
            <a:normAutofit/>
          </a:bodyPr>
          <a:lstStyle/>
          <a:p>
            <a:r>
              <a:rPr lang="es-ES" sz="5400" dirty="0">
                <a:solidFill>
                  <a:srgbClr val="0D0D0D"/>
                </a:solidFill>
                <a:highlight>
                  <a:srgbClr val="FFFFFF"/>
                </a:highlight>
                <a:latin typeface="Söhne"/>
              </a:rPr>
              <a:t>Underdog </a:t>
            </a:r>
            <a:r>
              <a:rPr lang="es-ES" sz="5400" dirty="0" err="1">
                <a:solidFill>
                  <a:srgbClr val="0D0D0D"/>
                </a:solidFill>
                <a:highlight>
                  <a:srgbClr val="FFFFFF"/>
                </a:highlight>
                <a:latin typeface="Söhne"/>
              </a:rPr>
              <a:t>Team</a:t>
            </a:r>
            <a:endParaRPr lang="es-ES" sz="5400" dirty="0"/>
          </a:p>
        </p:txBody>
      </p:sp>
      <p:sp>
        <p:nvSpPr>
          <p:cNvPr id="3" name="Marcador de contenido 2">
            <a:extLst>
              <a:ext uri="{FF2B5EF4-FFF2-40B4-BE49-F238E27FC236}">
                <a16:creationId xmlns:a16="http://schemas.microsoft.com/office/drawing/2014/main" id="{36B44FD4-8954-B8B6-E29B-475A9BD80CE8}"/>
              </a:ext>
            </a:extLst>
          </p:cNvPr>
          <p:cNvSpPr>
            <a:spLocks noGrp="1"/>
          </p:cNvSpPr>
          <p:nvPr>
            <p:ph idx="1"/>
          </p:nvPr>
        </p:nvSpPr>
        <p:spPr>
          <a:xfrm>
            <a:off x="463216" y="1389648"/>
            <a:ext cx="9480884" cy="2039352"/>
          </a:xfrm>
        </p:spPr>
        <p:txBody>
          <a:bodyPr>
            <a:normAutofit lnSpcReduction="10000"/>
          </a:bodyPr>
          <a:lstStyle/>
          <a:p>
            <a:pPr algn="l"/>
            <a:endParaRPr lang="en-US" b="0" i="0" dirty="0">
              <a:solidFill>
                <a:srgbClr val="0D0D0D"/>
              </a:solidFill>
              <a:effectLst/>
              <a:highlight>
                <a:srgbClr val="FFFFFF"/>
              </a:highlight>
              <a:latin typeface="Söhne"/>
            </a:endParaRPr>
          </a:p>
          <a:p>
            <a:r>
              <a:rPr lang="en-US" dirty="0"/>
              <a:t>One of the underdog teams in the Premier League in the 2019/2020 season was Sheffield United. They were quoted at around 50/1 or 100/1 for them finishing in the top half. Team end the season in 9</a:t>
            </a:r>
            <a:r>
              <a:rPr lang="en-US" baseline="30000" dirty="0"/>
              <a:t>th</a:t>
            </a:r>
            <a:r>
              <a:rPr lang="en-US" dirty="0"/>
              <a:t> position.</a:t>
            </a:r>
            <a:endParaRPr lang="es-ES" dirty="0"/>
          </a:p>
        </p:txBody>
      </p:sp>
      <p:pic>
        <p:nvPicPr>
          <p:cNvPr id="4" name="Imagen 3">
            <a:extLst>
              <a:ext uri="{FF2B5EF4-FFF2-40B4-BE49-F238E27FC236}">
                <a16:creationId xmlns:a16="http://schemas.microsoft.com/office/drawing/2014/main" id="{FA2E6F6E-3968-148D-9F58-0C96D9C0EB76}"/>
              </a:ext>
            </a:extLst>
          </p:cNvPr>
          <p:cNvPicPr>
            <a:picLocks noChangeAspect="1"/>
          </p:cNvPicPr>
          <p:nvPr/>
        </p:nvPicPr>
        <p:blipFill>
          <a:blip r:embed="rId2"/>
          <a:stretch>
            <a:fillRect/>
          </a:stretch>
        </p:blipFill>
        <p:spPr>
          <a:xfrm>
            <a:off x="6388770" y="3508404"/>
            <a:ext cx="3174640" cy="1785735"/>
          </a:xfrm>
          <a:prstGeom prst="rect">
            <a:avLst/>
          </a:prstGeom>
        </p:spPr>
      </p:pic>
      <p:pic>
        <p:nvPicPr>
          <p:cNvPr id="2050" name="Picture 2">
            <a:extLst>
              <a:ext uri="{FF2B5EF4-FFF2-40B4-BE49-F238E27FC236}">
                <a16:creationId xmlns:a16="http://schemas.microsoft.com/office/drawing/2014/main" id="{A4533079-2CB3-391A-EB61-54CEA9CD14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6" y="3349596"/>
            <a:ext cx="6332104" cy="3131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495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400D17-E2BE-DE0B-A329-030B300BC553}"/>
              </a:ext>
            </a:extLst>
          </p:cNvPr>
          <p:cNvSpPr>
            <a:spLocks noGrp="1"/>
          </p:cNvSpPr>
          <p:nvPr>
            <p:ph type="title"/>
          </p:nvPr>
        </p:nvSpPr>
        <p:spPr>
          <a:xfrm>
            <a:off x="530673" y="417376"/>
            <a:ext cx="8623663" cy="695545"/>
          </a:xfrm>
        </p:spPr>
        <p:txBody>
          <a:bodyPr/>
          <a:lstStyle/>
          <a:p>
            <a:r>
              <a:rPr lang="es-ES" dirty="0" err="1"/>
              <a:t>Cinderella</a:t>
            </a:r>
            <a:r>
              <a:rPr lang="es-ES" dirty="0"/>
              <a:t> </a:t>
            </a:r>
            <a:r>
              <a:rPr lang="es-ES" dirty="0" err="1"/>
              <a:t>Team</a:t>
            </a:r>
            <a:endParaRPr lang="es-ES" dirty="0"/>
          </a:p>
        </p:txBody>
      </p:sp>
      <p:sp>
        <p:nvSpPr>
          <p:cNvPr id="3" name="Marcador de contenido 2">
            <a:extLst>
              <a:ext uri="{FF2B5EF4-FFF2-40B4-BE49-F238E27FC236}">
                <a16:creationId xmlns:a16="http://schemas.microsoft.com/office/drawing/2014/main" id="{F1E9ED86-CBA2-4524-E593-A53608C36BF8}"/>
              </a:ext>
            </a:extLst>
          </p:cNvPr>
          <p:cNvSpPr>
            <a:spLocks noGrp="1"/>
          </p:cNvSpPr>
          <p:nvPr>
            <p:ph idx="1"/>
          </p:nvPr>
        </p:nvSpPr>
        <p:spPr>
          <a:xfrm>
            <a:off x="530674" y="1431760"/>
            <a:ext cx="6512346" cy="2695072"/>
          </a:xfrm>
        </p:spPr>
        <p:txBody>
          <a:bodyPr>
            <a:normAutofit/>
          </a:bodyPr>
          <a:lstStyle/>
          <a:p>
            <a:pPr algn="l">
              <a:buFont typeface="Arial" panose="020B0604020202020204" pitchFamily="34" charset="0"/>
              <a:buChar char="•"/>
            </a:pPr>
            <a:r>
              <a:rPr lang="es-ES" dirty="0"/>
              <a:t>Leicester City made impressive performance and exceed the expectation and had them competing for a top four spot.</a:t>
            </a:r>
            <a:r>
              <a:rPr lang="en-US" dirty="0"/>
              <a:t> Leicester City was quoted at odds of around 15/1 to finish in 5th place.</a:t>
            </a:r>
            <a:r>
              <a:rPr lang="es-ES" dirty="0"/>
              <a:t>                 </a:t>
            </a:r>
          </a:p>
        </p:txBody>
      </p:sp>
      <p:pic>
        <p:nvPicPr>
          <p:cNvPr id="4" name="Imagen 3">
            <a:extLst>
              <a:ext uri="{FF2B5EF4-FFF2-40B4-BE49-F238E27FC236}">
                <a16:creationId xmlns:a16="http://schemas.microsoft.com/office/drawing/2014/main" id="{CC753D38-C979-33CB-8A4A-88043AD1C123}"/>
              </a:ext>
            </a:extLst>
          </p:cNvPr>
          <p:cNvPicPr>
            <a:picLocks noChangeAspect="1"/>
          </p:cNvPicPr>
          <p:nvPr/>
        </p:nvPicPr>
        <p:blipFill>
          <a:blip r:embed="rId2"/>
          <a:stretch>
            <a:fillRect/>
          </a:stretch>
        </p:blipFill>
        <p:spPr>
          <a:xfrm>
            <a:off x="7241152" y="1263318"/>
            <a:ext cx="1836813" cy="2478503"/>
          </a:xfrm>
          <a:prstGeom prst="rect">
            <a:avLst/>
          </a:prstGeom>
        </p:spPr>
      </p:pic>
      <p:pic>
        <p:nvPicPr>
          <p:cNvPr id="4098" name="Picture 2">
            <a:extLst>
              <a:ext uri="{FF2B5EF4-FFF2-40B4-BE49-F238E27FC236}">
                <a16:creationId xmlns:a16="http://schemas.microsoft.com/office/drawing/2014/main" id="{E85BF42C-4EA2-FBA4-A16A-5FD26E64FD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005" y="3791111"/>
            <a:ext cx="6364706" cy="2868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06010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mier-League-PowerPoint-Template" id="{3DE3A6E5-C679-E944-9F83-AFD2B79F3CB8}" vid="{27CB49EF-63A0-EC4A-8BA4-DB05D3BA5FA9}"/>
    </a:ext>
  </a:extLst>
</a:theme>
</file>

<file path=docProps/app.xml><?xml version="1.0" encoding="utf-8"?>
<Properties xmlns="http://schemas.openxmlformats.org/officeDocument/2006/extended-properties" xmlns:vt="http://schemas.openxmlformats.org/officeDocument/2006/docPropsVTypes">
  <Template>Premier-League-PowerPoint-Template</Template>
  <TotalTime>3401</TotalTime>
  <Words>444</Words>
  <Application>Microsoft Office PowerPoint</Application>
  <PresentationFormat>Panorámica</PresentationFormat>
  <Paragraphs>34</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Open Sans</vt:lpstr>
      <vt:lpstr>Söhne</vt:lpstr>
      <vt:lpstr>Trebuchet MS</vt:lpstr>
      <vt:lpstr>ui-sans-serif</vt:lpstr>
      <vt:lpstr>Tema de Office</vt:lpstr>
      <vt:lpstr>Premier league 2019-2020 Analysis</vt:lpstr>
      <vt:lpstr>Why Premier League 2019 2020? </vt:lpstr>
      <vt:lpstr>Project overview</vt:lpstr>
      <vt:lpstr>Performance</vt:lpstr>
      <vt:lpstr>Betting Odds </vt:lpstr>
      <vt:lpstr>Long Shot</vt:lpstr>
      <vt:lpstr>Minor Upset Team</vt:lpstr>
      <vt:lpstr>Underdog Team</vt:lpstr>
      <vt:lpstr>Cinderella Team</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Premier league 2019-2020 Analysis</dc:title>
  <dc:creator>Nuria Pineda</dc:creator>
  <cp:lastModifiedBy>Nuria Pineda</cp:lastModifiedBy>
  <cp:revision>5</cp:revision>
  <dcterms:created xsi:type="dcterms:W3CDTF">2024-05-21T07:52:59Z</dcterms:created>
  <dcterms:modified xsi:type="dcterms:W3CDTF">2024-05-24T12:40:49Z</dcterms:modified>
</cp:coreProperties>
</file>

<file path=docProps/thumbnail.jpeg>
</file>